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F1C"/>
    <a:srgbClr val="D0F600"/>
    <a:srgbClr val="D2F500"/>
    <a:srgbClr val="B0E500"/>
    <a:srgbClr val="27D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72"/>
  </p:normalViewPr>
  <p:slideViewPr>
    <p:cSldViewPr snapToGrid="0" snapToObjects="1">
      <p:cViewPr>
        <p:scale>
          <a:sx n="106" d="100"/>
          <a:sy n="106" d="100"/>
        </p:scale>
        <p:origin x="7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DD0CE-409D-E544-9870-C44FBFCFBE4E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D4DCF14-5C41-934F-8C75-70CC56A262BF}">
      <dgm:prSet phldrT="[Text]"/>
      <dgm:spPr>
        <a:solidFill>
          <a:srgbClr val="002060"/>
        </a:solidFill>
      </dgm:spPr>
      <dgm:t>
        <a:bodyPr/>
        <a:lstStyle/>
        <a:p>
          <a:r>
            <a:rPr lang="en-GB" dirty="0">
              <a:latin typeface="Avenir Next" panose="020B0503020202020204" pitchFamily="34" charset="0"/>
            </a:rPr>
            <a:t>960,000 People Affected</a:t>
          </a:r>
        </a:p>
      </dgm:t>
    </dgm:pt>
    <dgm:pt modelId="{8ED9F742-9D72-6449-AA98-575FD4F85280}" type="parTrans" cxnId="{D49E4B35-A7CC-E246-97E9-C0D7741743D6}">
      <dgm:prSet/>
      <dgm:spPr/>
      <dgm:t>
        <a:bodyPr/>
        <a:lstStyle/>
        <a:p>
          <a:endParaRPr lang="en-GB"/>
        </a:p>
      </dgm:t>
    </dgm:pt>
    <dgm:pt modelId="{6A887BF0-1432-D54E-ADA6-1BAF0DC3F37E}" type="sibTrans" cxnId="{D49E4B35-A7CC-E246-97E9-C0D7741743D6}">
      <dgm:prSet/>
      <dgm:spPr>
        <a:solidFill>
          <a:srgbClr val="002060"/>
        </a:solidFill>
      </dgm:spPr>
      <dgm:t>
        <a:bodyPr/>
        <a:lstStyle/>
        <a:p>
          <a:r>
            <a:rPr lang="en-GB" dirty="0">
              <a:latin typeface="Avenir Next" panose="020B0503020202020204" pitchFamily="34" charset="0"/>
            </a:rPr>
            <a:t>5 Extreme Cyclone Events </a:t>
          </a:r>
        </a:p>
      </dgm:t>
    </dgm:pt>
    <dgm:pt modelId="{011E9B75-9F02-A64C-B723-D6D05BA10F5B}">
      <dgm:prSet phldrT="[Text]"/>
      <dgm:spPr/>
      <dgm:t>
        <a:bodyPr/>
        <a:lstStyle/>
        <a:p>
          <a:r>
            <a:rPr lang="en-GB" dirty="0">
              <a:latin typeface="Avenir Next" panose="020B0503020202020204" pitchFamily="34" charset="0"/>
            </a:rPr>
            <a:t>2021-2022 Cyclone Season in Numbers, Mozambique Channel</a:t>
          </a:r>
        </a:p>
      </dgm:t>
    </dgm:pt>
    <dgm:pt modelId="{3EEC3FCA-B3FA-324E-8C36-36835B9C8B5A}" type="parTrans" cxnId="{B99FE402-20BA-5D44-9197-A5264199B89E}">
      <dgm:prSet/>
      <dgm:spPr/>
      <dgm:t>
        <a:bodyPr/>
        <a:lstStyle/>
        <a:p>
          <a:endParaRPr lang="en-GB"/>
        </a:p>
      </dgm:t>
    </dgm:pt>
    <dgm:pt modelId="{D258AEFB-6635-6642-946A-896952A663C7}" type="sibTrans" cxnId="{B99FE402-20BA-5D44-9197-A5264199B89E}">
      <dgm:prSet/>
      <dgm:spPr/>
      <dgm:t>
        <a:bodyPr/>
        <a:lstStyle/>
        <a:p>
          <a:endParaRPr lang="en-GB"/>
        </a:p>
      </dgm:t>
    </dgm:pt>
    <dgm:pt modelId="{5CDF2E53-9F6E-2949-8A2D-87076F945A3A}" type="pres">
      <dgm:prSet presAssocID="{C2DDD0CE-409D-E544-9870-C44FBFCFBE4E}" presName="Name0" presStyleCnt="0">
        <dgm:presLayoutVars>
          <dgm:chMax/>
          <dgm:chPref/>
          <dgm:dir/>
          <dgm:animLvl val="lvl"/>
        </dgm:presLayoutVars>
      </dgm:prSet>
      <dgm:spPr/>
    </dgm:pt>
    <dgm:pt modelId="{E22C7DEF-3C68-0045-8F31-3C02BD4E2294}" type="pres">
      <dgm:prSet presAssocID="{AD4DCF14-5C41-934F-8C75-70CC56A262BF}" presName="composite" presStyleCnt="0"/>
      <dgm:spPr/>
    </dgm:pt>
    <dgm:pt modelId="{A51DB087-3D03-B041-84F8-F2F4B8715C24}" type="pres">
      <dgm:prSet presAssocID="{AD4DCF14-5C41-934F-8C75-70CC56A262BF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BBD77570-6A15-5E41-BD1B-4A64BDA4962C}" type="pres">
      <dgm:prSet presAssocID="{AD4DCF14-5C41-934F-8C75-70CC56A262BF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5826D01D-EE9B-B949-AAF0-AD981AE85A02}" type="pres">
      <dgm:prSet presAssocID="{AD4DCF14-5C41-934F-8C75-70CC56A262BF}" presName="BalanceSpacing" presStyleCnt="0"/>
      <dgm:spPr/>
    </dgm:pt>
    <dgm:pt modelId="{04902A4E-9533-8F49-8693-85E9B0725AD0}" type="pres">
      <dgm:prSet presAssocID="{AD4DCF14-5C41-934F-8C75-70CC56A262BF}" presName="BalanceSpacing1" presStyleCnt="0"/>
      <dgm:spPr/>
    </dgm:pt>
    <dgm:pt modelId="{3CF539F5-CE3C-4449-8A02-FDCC87E852BB}" type="pres">
      <dgm:prSet presAssocID="{6A887BF0-1432-D54E-ADA6-1BAF0DC3F37E}" presName="Accent1Text" presStyleLbl="node1" presStyleIdx="1" presStyleCnt="2"/>
      <dgm:spPr/>
    </dgm:pt>
  </dgm:ptLst>
  <dgm:cxnLst>
    <dgm:cxn modelId="{BCDEC201-BC37-C149-8AE5-B1C6A14B572D}" type="presOf" srcId="{011E9B75-9F02-A64C-B723-D6D05BA10F5B}" destId="{BBD77570-6A15-5E41-BD1B-4A64BDA4962C}" srcOrd="0" destOrd="0" presId="urn:microsoft.com/office/officeart/2008/layout/AlternatingHexagons"/>
    <dgm:cxn modelId="{B99FE402-20BA-5D44-9197-A5264199B89E}" srcId="{AD4DCF14-5C41-934F-8C75-70CC56A262BF}" destId="{011E9B75-9F02-A64C-B723-D6D05BA10F5B}" srcOrd="0" destOrd="0" parTransId="{3EEC3FCA-B3FA-324E-8C36-36835B9C8B5A}" sibTransId="{D258AEFB-6635-6642-946A-896952A663C7}"/>
    <dgm:cxn modelId="{A2064918-70C8-9B49-88E4-76C0FB56D3DE}" type="presOf" srcId="{C2DDD0CE-409D-E544-9870-C44FBFCFBE4E}" destId="{5CDF2E53-9F6E-2949-8A2D-87076F945A3A}" srcOrd="0" destOrd="0" presId="urn:microsoft.com/office/officeart/2008/layout/AlternatingHexagons"/>
    <dgm:cxn modelId="{E447A82E-54BC-B042-BBF6-D03FCE3FDFB5}" type="presOf" srcId="{AD4DCF14-5C41-934F-8C75-70CC56A262BF}" destId="{A51DB087-3D03-B041-84F8-F2F4B8715C24}" srcOrd="0" destOrd="0" presId="urn:microsoft.com/office/officeart/2008/layout/AlternatingHexagons"/>
    <dgm:cxn modelId="{D49E4B35-A7CC-E246-97E9-C0D7741743D6}" srcId="{C2DDD0CE-409D-E544-9870-C44FBFCFBE4E}" destId="{AD4DCF14-5C41-934F-8C75-70CC56A262BF}" srcOrd="0" destOrd="0" parTransId="{8ED9F742-9D72-6449-AA98-575FD4F85280}" sibTransId="{6A887BF0-1432-D54E-ADA6-1BAF0DC3F37E}"/>
    <dgm:cxn modelId="{83CEDC8B-F5F7-724B-88F5-47FD435F7139}" type="presOf" srcId="{6A887BF0-1432-D54E-ADA6-1BAF0DC3F37E}" destId="{3CF539F5-CE3C-4449-8A02-FDCC87E852BB}" srcOrd="0" destOrd="0" presId="urn:microsoft.com/office/officeart/2008/layout/AlternatingHexagons"/>
    <dgm:cxn modelId="{EC0B4479-9777-7A48-92E5-2C13D942133D}" type="presParOf" srcId="{5CDF2E53-9F6E-2949-8A2D-87076F945A3A}" destId="{E22C7DEF-3C68-0045-8F31-3C02BD4E2294}" srcOrd="0" destOrd="0" presId="urn:microsoft.com/office/officeart/2008/layout/AlternatingHexagons"/>
    <dgm:cxn modelId="{03BEE3C7-CAE6-4C40-8E5E-1B086DD27D45}" type="presParOf" srcId="{E22C7DEF-3C68-0045-8F31-3C02BD4E2294}" destId="{A51DB087-3D03-B041-84F8-F2F4B8715C24}" srcOrd="0" destOrd="0" presId="urn:microsoft.com/office/officeart/2008/layout/AlternatingHexagons"/>
    <dgm:cxn modelId="{7A03DF50-6704-4E4F-BD23-57933E91807B}" type="presParOf" srcId="{E22C7DEF-3C68-0045-8F31-3C02BD4E2294}" destId="{BBD77570-6A15-5E41-BD1B-4A64BDA4962C}" srcOrd="1" destOrd="0" presId="urn:microsoft.com/office/officeart/2008/layout/AlternatingHexagons"/>
    <dgm:cxn modelId="{75AF9D5D-55D8-D344-9126-72A4D7C60478}" type="presParOf" srcId="{E22C7DEF-3C68-0045-8F31-3C02BD4E2294}" destId="{5826D01D-EE9B-B949-AAF0-AD981AE85A02}" srcOrd="2" destOrd="0" presId="urn:microsoft.com/office/officeart/2008/layout/AlternatingHexagons"/>
    <dgm:cxn modelId="{15A62EF8-2ECD-104D-B8E1-85B48DF194E3}" type="presParOf" srcId="{E22C7DEF-3C68-0045-8F31-3C02BD4E2294}" destId="{04902A4E-9533-8F49-8693-85E9B0725AD0}" srcOrd="3" destOrd="0" presId="urn:microsoft.com/office/officeart/2008/layout/AlternatingHexagons"/>
    <dgm:cxn modelId="{ED2D8BD2-7773-C24D-96F4-C72451121C5B}" type="presParOf" srcId="{E22C7DEF-3C68-0045-8F31-3C02BD4E2294}" destId="{3CF539F5-CE3C-4449-8A02-FDCC87E852B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C16843-B52D-AD43-A8DC-D3A4CE2F383E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B55E827-FED0-0047-89DC-ECEF6F9C7998}">
      <dgm:prSet phldrT="[Text]" custT="1"/>
      <dgm:spPr>
        <a:solidFill>
          <a:srgbClr val="7030A0"/>
        </a:solidFill>
      </dgm:spPr>
      <dgm:t>
        <a:bodyPr/>
        <a:lstStyle/>
        <a:p>
          <a:r>
            <a:rPr lang="en-GB" sz="1200" dirty="0">
              <a:latin typeface="Avenir Next" panose="020B0503020202020204" pitchFamily="34" charset="0"/>
            </a:rPr>
            <a:t>NDVI Cloud Cover </a:t>
          </a:r>
        </a:p>
      </dgm:t>
    </dgm:pt>
    <dgm:pt modelId="{FA884017-017F-D541-8000-BC39A010AF2F}" type="parTrans" cxnId="{20038B0C-8238-AE46-8227-2E7F05F32947}">
      <dgm:prSet/>
      <dgm:spPr/>
      <dgm:t>
        <a:bodyPr/>
        <a:lstStyle/>
        <a:p>
          <a:endParaRPr lang="en-GB"/>
        </a:p>
      </dgm:t>
    </dgm:pt>
    <dgm:pt modelId="{609A2D8D-5BB3-9B4C-9CB6-5159B96862A2}" type="sibTrans" cxnId="{20038B0C-8238-AE46-8227-2E7F05F32947}">
      <dgm:prSet custT="1"/>
      <dgm:spPr>
        <a:solidFill>
          <a:srgbClr val="002060"/>
        </a:solidFill>
        <a:ln>
          <a:solidFill>
            <a:srgbClr val="002060"/>
          </a:solidFill>
        </a:ln>
      </dgm:spPr>
      <dgm:t>
        <a:bodyPr/>
        <a:lstStyle/>
        <a:p>
          <a:r>
            <a:rPr lang="en-GB" sz="1000" dirty="0">
              <a:latin typeface="Avenir Next" panose="020B0503020202020204" pitchFamily="34" charset="0"/>
            </a:rPr>
            <a:t>Lack of Local Expertise in Mozambique</a:t>
          </a:r>
        </a:p>
      </dgm:t>
    </dgm:pt>
    <dgm:pt modelId="{9554602C-84E2-8240-932D-27C9CEC50C9C}">
      <dgm:prSet phldrT="[Text]" custT="1"/>
      <dgm:spPr>
        <a:solidFill>
          <a:srgbClr val="27D7DC"/>
        </a:solidFill>
      </dgm:spPr>
      <dgm:t>
        <a:bodyPr/>
        <a:lstStyle/>
        <a:p>
          <a:r>
            <a:rPr lang="en-GB" sz="1200" dirty="0">
              <a:latin typeface="Avenir Next" panose="020B0503020202020204" pitchFamily="34" charset="0"/>
            </a:rPr>
            <a:t>Author Bias to Land Cover</a:t>
          </a:r>
        </a:p>
      </dgm:t>
    </dgm:pt>
    <dgm:pt modelId="{DDF2AC8D-6BD4-CC41-BE71-79702ACD3615}" type="parTrans" cxnId="{5EFAED75-B59E-FE43-813C-3530CC08A65D}">
      <dgm:prSet/>
      <dgm:spPr/>
      <dgm:t>
        <a:bodyPr/>
        <a:lstStyle/>
        <a:p>
          <a:endParaRPr lang="en-GB"/>
        </a:p>
      </dgm:t>
    </dgm:pt>
    <dgm:pt modelId="{233E2FBB-2C36-FA4E-85F6-59FB508AEF94}" type="sibTrans" cxnId="{5EFAED75-B59E-FE43-813C-3530CC08A65D}">
      <dgm:prSet custT="1"/>
      <dgm:spPr>
        <a:solidFill>
          <a:srgbClr val="00B050"/>
        </a:solidFill>
      </dgm:spPr>
      <dgm:t>
        <a:bodyPr/>
        <a:lstStyle/>
        <a:p>
          <a:r>
            <a:rPr lang="en-GB" sz="1200" dirty="0">
              <a:latin typeface="Avenir Next" panose="020B0503020202020204" pitchFamily="34" charset="0"/>
            </a:rPr>
            <a:t>Recent Immigration/Emigration Trends </a:t>
          </a:r>
        </a:p>
      </dgm:t>
    </dgm:pt>
    <dgm:pt modelId="{F5657671-0BC5-264B-A783-C3199F20D7CF}">
      <dgm:prSet phldrT="[Text]" custT="1"/>
      <dgm:spPr>
        <a:solidFill>
          <a:srgbClr val="B0E500"/>
        </a:solidFill>
      </dgm:spPr>
      <dgm:t>
        <a:bodyPr/>
        <a:lstStyle/>
        <a:p>
          <a:r>
            <a:rPr lang="en-GB" sz="1200" dirty="0">
              <a:latin typeface="Avenir Next" panose="020B0503020202020204" pitchFamily="34" charset="0"/>
            </a:rPr>
            <a:t>Unavailability of Malaria Data</a:t>
          </a:r>
        </a:p>
      </dgm:t>
    </dgm:pt>
    <dgm:pt modelId="{49D4C6E0-6155-044C-95AB-13D016B845D1}" type="parTrans" cxnId="{0EBCD6D2-819E-214A-A51A-7444C7BA57EB}">
      <dgm:prSet/>
      <dgm:spPr/>
      <dgm:t>
        <a:bodyPr/>
        <a:lstStyle/>
        <a:p>
          <a:endParaRPr lang="en-GB"/>
        </a:p>
      </dgm:t>
    </dgm:pt>
    <dgm:pt modelId="{A113A094-4E0E-A34E-B5F1-76E3DE84EE18}" type="sibTrans" cxnId="{0EBCD6D2-819E-214A-A51A-7444C7BA57EB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GB" dirty="0">
              <a:latin typeface="Avenir Next" panose="020B0503020202020204" pitchFamily="34" charset="0"/>
            </a:rPr>
            <a:t>Low Number of Studies For Data Validation</a:t>
          </a:r>
        </a:p>
      </dgm:t>
    </dgm:pt>
    <dgm:pt modelId="{CA679344-C1B9-AF4B-B235-09CDC41C108A}" type="pres">
      <dgm:prSet presAssocID="{AFC16843-B52D-AD43-A8DC-D3A4CE2F383E}" presName="Name0" presStyleCnt="0">
        <dgm:presLayoutVars>
          <dgm:chMax/>
          <dgm:chPref/>
          <dgm:dir/>
          <dgm:animLvl val="lvl"/>
        </dgm:presLayoutVars>
      </dgm:prSet>
      <dgm:spPr/>
    </dgm:pt>
    <dgm:pt modelId="{19DEE6A9-9F1F-A94C-ABA6-AA77259F6701}" type="pres">
      <dgm:prSet presAssocID="{1B55E827-FED0-0047-89DC-ECEF6F9C7998}" presName="composite" presStyleCnt="0"/>
      <dgm:spPr/>
    </dgm:pt>
    <dgm:pt modelId="{B6938A23-8559-1943-8CB8-367E46186C6B}" type="pres">
      <dgm:prSet presAssocID="{1B55E827-FED0-0047-89DC-ECEF6F9C799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D8CFFB10-8152-7745-8FC3-64AB85E63795}" type="pres">
      <dgm:prSet presAssocID="{1B55E827-FED0-0047-89DC-ECEF6F9C799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C9DF22-4F4F-A64F-BCAA-886AA0691007}" type="pres">
      <dgm:prSet presAssocID="{1B55E827-FED0-0047-89DC-ECEF6F9C7998}" presName="BalanceSpacing" presStyleCnt="0"/>
      <dgm:spPr/>
    </dgm:pt>
    <dgm:pt modelId="{EB04D593-C1E5-A748-8D55-BEEEF458604D}" type="pres">
      <dgm:prSet presAssocID="{1B55E827-FED0-0047-89DC-ECEF6F9C7998}" presName="BalanceSpacing1" presStyleCnt="0"/>
      <dgm:spPr/>
    </dgm:pt>
    <dgm:pt modelId="{636A2BC7-2CF5-FC4A-B2A9-573F0B96A238}" type="pres">
      <dgm:prSet presAssocID="{609A2D8D-5BB3-9B4C-9CB6-5159B96862A2}" presName="Accent1Text" presStyleLbl="node1" presStyleIdx="1" presStyleCnt="6"/>
      <dgm:spPr/>
    </dgm:pt>
    <dgm:pt modelId="{1AD1B65D-7536-DF40-854B-B55EAE6B770D}" type="pres">
      <dgm:prSet presAssocID="{609A2D8D-5BB3-9B4C-9CB6-5159B96862A2}" presName="spaceBetweenRectangles" presStyleCnt="0"/>
      <dgm:spPr/>
    </dgm:pt>
    <dgm:pt modelId="{A65A9A14-7375-C444-BEA1-8173F71883F9}" type="pres">
      <dgm:prSet presAssocID="{9554602C-84E2-8240-932D-27C9CEC50C9C}" presName="composite" presStyleCnt="0"/>
      <dgm:spPr/>
    </dgm:pt>
    <dgm:pt modelId="{39A3DD10-954C-B241-BE7B-D5BB0E578113}" type="pres">
      <dgm:prSet presAssocID="{9554602C-84E2-8240-932D-27C9CEC50C9C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9E651810-1FBC-2F4C-A7FB-152FE29525A1}" type="pres">
      <dgm:prSet presAssocID="{9554602C-84E2-8240-932D-27C9CEC50C9C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7F2F3BD-1FB4-294B-A957-9627FA63FCC9}" type="pres">
      <dgm:prSet presAssocID="{9554602C-84E2-8240-932D-27C9CEC50C9C}" presName="BalanceSpacing" presStyleCnt="0"/>
      <dgm:spPr/>
    </dgm:pt>
    <dgm:pt modelId="{D92C30A7-966C-6945-B915-824DF519AD6B}" type="pres">
      <dgm:prSet presAssocID="{9554602C-84E2-8240-932D-27C9CEC50C9C}" presName="BalanceSpacing1" presStyleCnt="0"/>
      <dgm:spPr/>
    </dgm:pt>
    <dgm:pt modelId="{6A3082DA-E908-5F44-8892-142B01FF851E}" type="pres">
      <dgm:prSet presAssocID="{233E2FBB-2C36-FA4E-85F6-59FB508AEF94}" presName="Accent1Text" presStyleLbl="node1" presStyleIdx="3" presStyleCnt="6"/>
      <dgm:spPr/>
    </dgm:pt>
    <dgm:pt modelId="{475B0008-1F7C-E247-BA4E-D3A335B18FBD}" type="pres">
      <dgm:prSet presAssocID="{233E2FBB-2C36-FA4E-85F6-59FB508AEF94}" presName="spaceBetweenRectangles" presStyleCnt="0"/>
      <dgm:spPr/>
    </dgm:pt>
    <dgm:pt modelId="{9055C3A3-D987-A649-8C52-58254A1A67FA}" type="pres">
      <dgm:prSet presAssocID="{F5657671-0BC5-264B-A783-C3199F20D7CF}" presName="composite" presStyleCnt="0"/>
      <dgm:spPr/>
    </dgm:pt>
    <dgm:pt modelId="{F07167FA-54D3-C84C-83C1-8A315F940973}" type="pres">
      <dgm:prSet presAssocID="{F5657671-0BC5-264B-A783-C3199F20D7C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B2EC765-943D-1B4E-A4F8-4DC504352BBA}" type="pres">
      <dgm:prSet presAssocID="{F5657671-0BC5-264B-A783-C3199F20D7C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7FA1B4-871D-5E4C-AAA9-2E25EBD58A32}" type="pres">
      <dgm:prSet presAssocID="{F5657671-0BC5-264B-A783-C3199F20D7CF}" presName="BalanceSpacing" presStyleCnt="0"/>
      <dgm:spPr/>
    </dgm:pt>
    <dgm:pt modelId="{6C016E4B-C2B9-CF48-9A16-9E12C7FF72AF}" type="pres">
      <dgm:prSet presAssocID="{F5657671-0BC5-264B-A783-C3199F20D7CF}" presName="BalanceSpacing1" presStyleCnt="0"/>
      <dgm:spPr/>
    </dgm:pt>
    <dgm:pt modelId="{8AE9D374-A614-4148-9274-83042B8DB8EC}" type="pres">
      <dgm:prSet presAssocID="{A113A094-4E0E-A34E-B5F1-76E3DE84EE18}" presName="Accent1Text" presStyleLbl="node1" presStyleIdx="5" presStyleCnt="6"/>
      <dgm:spPr/>
    </dgm:pt>
  </dgm:ptLst>
  <dgm:cxnLst>
    <dgm:cxn modelId="{68AC0709-8C74-0740-B8BB-D3B5F0FB22ED}" type="presOf" srcId="{609A2D8D-5BB3-9B4C-9CB6-5159B96862A2}" destId="{636A2BC7-2CF5-FC4A-B2A9-573F0B96A238}" srcOrd="0" destOrd="0" presId="urn:microsoft.com/office/officeart/2008/layout/AlternatingHexagons"/>
    <dgm:cxn modelId="{20038B0C-8238-AE46-8227-2E7F05F32947}" srcId="{AFC16843-B52D-AD43-A8DC-D3A4CE2F383E}" destId="{1B55E827-FED0-0047-89DC-ECEF6F9C7998}" srcOrd="0" destOrd="0" parTransId="{FA884017-017F-D541-8000-BC39A010AF2F}" sibTransId="{609A2D8D-5BB3-9B4C-9CB6-5159B96862A2}"/>
    <dgm:cxn modelId="{F661E412-8DC0-7B4A-836F-9845D0116AB0}" type="presOf" srcId="{233E2FBB-2C36-FA4E-85F6-59FB508AEF94}" destId="{6A3082DA-E908-5F44-8892-142B01FF851E}" srcOrd="0" destOrd="0" presId="urn:microsoft.com/office/officeart/2008/layout/AlternatingHexagons"/>
    <dgm:cxn modelId="{4CA99E27-D401-C647-BD5C-99F920FAC394}" type="presOf" srcId="{F5657671-0BC5-264B-A783-C3199F20D7CF}" destId="{F07167FA-54D3-C84C-83C1-8A315F940973}" srcOrd="0" destOrd="0" presId="urn:microsoft.com/office/officeart/2008/layout/AlternatingHexagons"/>
    <dgm:cxn modelId="{FB09B435-79C7-1E4A-8687-13927F57A717}" type="presOf" srcId="{9554602C-84E2-8240-932D-27C9CEC50C9C}" destId="{39A3DD10-954C-B241-BE7B-D5BB0E578113}" srcOrd="0" destOrd="0" presId="urn:microsoft.com/office/officeart/2008/layout/AlternatingHexagons"/>
    <dgm:cxn modelId="{11D2CC62-7024-6B46-BE36-0AE88F993A4E}" type="presOf" srcId="{1B55E827-FED0-0047-89DC-ECEF6F9C7998}" destId="{B6938A23-8559-1943-8CB8-367E46186C6B}" srcOrd="0" destOrd="0" presId="urn:microsoft.com/office/officeart/2008/layout/AlternatingHexagons"/>
    <dgm:cxn modelId="{5EFAED75-B59E-FE43-813C-3530CC08A65D}" srcId="{AFC16843-B52D-AD43-A8DC-D3A4CE2F383E}" destId="{9554602C-84E2-8240-932D-27C9CEC50C9C}" srcOrd="1" destOrd="0" parTransId="{DDF2AC8D-6BD4-CC41-BE71-79702ACD3615}" sibTransId="{233E2FBB-2C36-FA4E-85F6-59FB508AEF94}"/>
    <dgm:cxn modelId="{2279BA85-DA79-1942-B6C3-EA46AA6CA7AF}" type="presOf" srcId="{A113A094-4E0E-A34E-B5F1-76E3DE84EE18}" destId="{8AE9D374-A614-4148-9274-83042B8DB8EC}" srcOrd="0" destOrd="0" presId="urn:microsoft.com/office/officeart/2008/layout/AlternatingHexagons"/>
    <dgm:cxn modelId="{152CEBCF-6E30-114E-94A8-12332AF7D23B}" type="presOf" srcId="{AFC16843-B52D-AD43-A8DC-D3A4CE2F383E}" destId="{CA679344-C1B9-AF4B-B235-09CDC41C108A}" srcOrd="0" destOrd="0" presId="urn:microsoft.com/office/officeart/2008/layout/AlternatingHexagons"/>
    <dgm:cxn modelId="{0EBCD6D2-819E-214A-A51A-7444C7BA57EB}" srcId="{AFC16843-B52D-AD43-A8DC-D3A4CE2F383E}" destId="{F5657671-0BC5-264B-A783-C3199F20D7CF}" srcOrd="2" destOrd="0" parTransId="{49D4C6E0-6155-044C-95AB-13D016B845D1}" sibTransId="{A113A094-4E0E-A34E-B5F1-76E3DE84EE18}"/>
    <dgm:cxn modelId="{E522EE69-005A-9E43-A7D6-D6DE6C5004C7}" type="presParOf" srcId="{CA679344-C1B9-AF4B-B235-09CDC41C108A}" destId="{19DEE6A9-9F1F-A94C-ABA6-AA77259F6701}" srcOrd="0" destOrd="0" presId="urn:microsoft.com/office/officeart/2008/layout/AlternatingHexagons"/>
    <dgm:cxn modelId="{4E0CF261-ED6F-1042-817E-720F651E3B54}" type="presParOf" srcId="{19DEE6A9-9F1F-A94C-ABA6-AA77259F6701}" destId="{B6938A23-8559-1943-8CB8-367E46186C6B}" srcOrd="0" destOrd="0" presId="urn:microsoft.com/office/officeart/2008/layout/AlternatingHexagons"/>
    <dgm:cxn modelId="{FDD8B9AE-7E26-A24F-83EB-842CCF8F36EC}" type="presParOf" srcId="{19DEE6A9-9F1F-A94C-ABA6-AA77259F6701}" destId="{D8CFFB10-8152-7745-8FC3-64AB85E63795}" srcOrd="1" destOrd="0" presId="urn:microsoft.com/office/officeart/2008/layout/AlternatingHexagons"/>
    <dgm:cxn modelId="{EF018E0B-53E4-A446-92F4-A889AAC78FC1}" type="presParOf" srcId="{19DEE6A9-9F1F-A94C-ABA6-AA77259F6701}" destId="{46C9DF22-4F4F-A64F-BCAA-886AA0691007}" srcOrd="2" destOrd="0" presId="urn:microsoft.com/office/officeart/2008/layout/AlternatingHexagons"/>
    <dgm:cxn modelId="{F71BDEB0-42CA-3643-8836-F014E9375F6E}" type="presParOf" srcId="{19DEE6A9-9F1F-A94C-ABA6-AA77259F6701}" destId="{EB04D593-C1E5-A748-8D55-BEEEF458604D}" srcOrd="3" destOrd="0" presId="urn:microsoft.com/office/officeart/2008/layout/AlternatingHexagons"/>
    <dgm:cxn modelId="{8922E9B5-3CB4-2046-94D2-31F2152E26BC}" type="presParOf" srcId="{19DEE6A9-9F1F-A94C-ABA6-AA77259F6701}" destId="{636A2BC7-2CF5-FC4A-B2A9-573F0B96A238}" srcOrd="4" destOrd="0" presId="urn:microsoft.com/office/officeart/2008/layout/AlternatingHexagons"/>
    <dgm:cxn modelId="{4D21104E-AB74-5B4E-8E6D-2B18358B83AB}" type="presParOf" srcId="{CA679344-C1B9-AF4B-B235-09CDC41C108A}" destId="{1AD1B65D-7536-DF40-854B-B55EAE6B770D}" srcOrd="1" destOrd="0" presId="urn:microsoft.com/office/officeart/2008/layout/AlternatingHexagons"/>
    <dgm:cxn modelId="{77CD790A-6624-E44F-8FF2-09FBC74EA505}" type="presParOf" srcId="{CA679344-C1B9-AF4B-B235-09CDC41C108A}" destId="{A65A9A14-7375-C444-BEA1-8173F71883F9}" srcOrd="2" destOrd="0" presId="urn:microsoft.com/office/officeart/2008/layout/AlternatingHexagons"/>
    <dgm:cxn modelId="{C408FF20-A607-2846-AEA8-DF8620F241A3}" type="presParOf" srcId="{A65A9A14-7375-C444-BEA1-8173F71883F9}" destId="{39A3DD10-954C-B241-BE7B-D5BB0E578113}" srcOrd="0" destOrd="0" presId="urn:microsoft.com/office/officeart/2008/layout/AlternatingHexagons"/>
    <dgm:cxn modelId="{4F55CB90-9570-3843-A70C-18E75A8A3C57}" type="presParOf" srcId="{A65A9A14-7375-C444-BEA1-8173F71883F9}" destId="{9E651810-1FBC-2F4C-A7FB-152FE29525A1}" srcOrd="1" destOrd="0" presId="urn:microsoft.com/office/officeart/2008/layout/AlternatingHexagons"/>
    <dgm:cxn modelId="{4DAA3E02-4378-124A-B571-D2E4BE21C92A}" type="presParOf" srcId="{A65A9A14-7375-C444-BEA1-8173F71883F9}" destId="{67F2F3BD-1FB4-294B-A957-9627FA63FCC9}" srcOrd="2" destOrd="0" presId="urn:microsoft.com/office/officeart/2008/layout/AlternatingHexagons"/>
    <dgm:cxn modelId="{DF71093D-3F43-BC46-BA3C-1273CAA8082F}" type="presParOf" srcId="{A65A9A14-7375-C444-BEA1-8173F71883F9}" destId="{D92C30A7-966C-6945-B915-824DF519AD6B}" srcOrd="3" destOrd="0" presId="urn:microsoft.com/office/officeart/2008/layout/AlternatingHexagons"/>
    <dgm:cxn modelId="{9423E12D-9397-4F44-80AA-E378694F518B}" type="presParOf" srcId="{A65A9A14-7375-C444-BEA1-8173F71883F9}" destId="{6A3082DA-E908-5F44-8892-142B01FF851E}" srcOrd="4" destOrd="0" presId="urn:microsoft.com/office/officeart/2008/layout/AlternatingHexagons"/>
    <dgm:cxn modelId="{8563A80E-6AE6-9B4A-98BA-44618BF748E1}" type="presParOf" srcId="{CA679344-C1B9-AF4B-B235-09CDC41C108A}" destId="{475B0008-1F7C-E247-BA4E-D3A335B18FBD}" srcOrd="3" destOrd="0" presId="urn:microsoft.com/office/officeart/2008/layout/AlternatingHexagons"/>
    <dgm:cxn modelId="{D94D2DD1-4A23-D649-9295-BA709DC30B48}" type="presParOf" srcId="{CA679344-C1B9-AF4B-B235-09CDC41C108A}" destId="{9055C3A3-D987-A649-8C52-58254A1A67FA}" srcOrd="4" destOrd="0" presId="urn:microsoft.com/office/officeart/2008/layout/AlternatingHexagons"/>
    <dgm:cxn modelId="{C4C11D14-C140-EB48-B945-A2BB5682E66F}" type="presParOf" srcId="{9055C3A3-D987-A649-8C52-58254A1A67FA}" destId="{F07167FA-54D3-C84C-83C1-8A315F940973}" srcOrd="0" destOrd="0" presId="urn:microsoft.com/office/officeart/2008/layout/AlternatingHexagons"/>
    <dgm:cxn modelId="{35C943B8-BB5D-4F45-8D48-9B4BD0642623}" type="presParOf" srcId="{9055C3A3-D987-A649-8C52-58254A1A67FA}" destId="{7B2EC765-943D-1B4E-A4F8-4DC504352BBA}" srcOrd="1" destOrd="0" presId="urn:microsoft.com/office/officeart/2008/layout/AlternatingHexagons"/>
    <dgm:cxn modelId="{D45832A4-D47E-A543-83EF-BBB9D7215022}" type="presParOf" srcId="{9055C3A3-D987-A649-8C52-58254A1A67FA}" destId="{C77FA1B4-871D-5E4C-AAA9-2E25EBD58A32}" srcOrd="2" destOrd="0" presId="urn:microsoft.com/office/officeart/2008/layout/AlternatingHexagons"/>
    <dgm:cxn modelId="{30E55EBA-6AFB-3845-B397-4B4971601107}" type="presParOf" srcId="{9055C3A3-D987-A649-8C52-58254A1A67FA}" destId="{6C016E4B-C2B9-CF48-9A16-9E12C7FF72AF}" srcOrd="3" destOrd="0" presId="urn:microsoft.com/office/officeart/2008/layout/AlternatingHexagons"/>
    <dgm:cxn modelId="{03FBC8C2-439C-A949-A1C0-603CE1135068}" type="presParOf" srcId="{9055C3A3-D987-A649-8C52-58254A1A67FA}" destId="{8AE9D374-A614-4148-9274-83042B8DB8E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DB087-3D03-B041-84F8-F2F4B8715C24}">
      <dsp:nvSpPr>
        <dsp:cNvPr id="0" name=""/>
        <dsp:cNvSpPr/>
      </dsp:nvSpPr>
      <dsp:spPr>
        <a:xfrm rot="5400000">
          <a:off x="1505528" y="703575"/>
          <a:ext cx="988787" cy="860245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Avenir Next" panose="020B0503020202020204" pitchFamily="34" charset="0"/>
            </a:rPr>
            <a:t>960,000 People Affected</a:t>
          </a:r>
        </a:p>
      </dsp:txBody>
      <dsp:txXfrm rot="-5400000">
        <a:off x="1703854" y="793390"/>
        <a:ext cx="592135" cy="680615"/>
      </dsp:txXfrm>
    </dsp:sp>
    <dsp:sp modelId="{BBD77570-6A15-5E41-BD1B-4A64BDA4962C}">
      <dsp:nvSpPr>
        <dsp:cNvPr id="0" name=""/>
        <dsp:cNvSpPr/>
      </dsp:nvSpPr>
      <dsp:spPr>
        <a:xfrm>
          <a:off x="2456148" y="837062"/>
          <a:ext cx="1103487" cy="593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>
              <a:latin typeface="Avenir Next" panose="020B0503020202020204" pitchFamily="34" charset="0"/>
            </a:rPr>
            <a:t>2021-2022 Cyclone Season in Numbers, Mozambique Channel</a:t>
          </a:r>
        </a:p>
      </dsp:txBody>
      <dsp:txXfrm>
        <a:off x="2456148" y="837062"/>
        <a:ext cx="1103487" cy="593272"/>
      </dsp:txXfrm>
    </dsp:sp>
    <dsp:sp modelId="{3CF539F5-CE3C-4449-8A02-FDCC87E852BB}">
      <dsp:nvSpPr>
        <dsp:cNvPr id="0" name=""/>
        <dsp:cNvSpPr/>
      </dsp:nvSpPr>
      <dsp:spPr>
        <a:xfrm rot="5400000">
          <a:off x="576463" y="703575"/>
          <a:ext cx="988787" cy="860245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Avenir Next" panose="020B0503020202020204" pitchFamily="34" charset="0"/>
            </a:rPr>
            <a:t>5 Extreme Cyclone Events </a:t>
          </a:r>
        </a:p>
      </dsp:txBody>
      <dsp:txXfrm rot="-5400000">
        <a:off x="774789" y="793390"/>
        <a:ext cx="592135" cy="680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38A23-8559-1943-8CB8-367E46186C6B}">
      <dsp:nvSpPr>
        <dsp:cNvPr id="0" name=""/>
        <dsp:cNvSpPr/>
      </dsp:nvSpPr>
      <dsp:spPr>
        <a:xfrm rot="5400000">
          <a:off x="1997383" y="268053"/>
          <a:ext cx="1310309" cy="1139969"/>
        </a:xfrm>
        <a:prstGeom prst="hexagon">
          <a:avLst>
            <a:gd name="adj" fmla="val 2500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Avenir Next" panose="020B0503020202020204" pitchFamily="34" charset="0"/>
            </a:rPr>
            <a:t>NDVI Cloud Cover </a:t>
          </a:r>
        </a:p>
      </dsp:txBody>
      <dsp:txXfrm rot="-5400000">
        <a:off x="2260198" y="387073"/>
        <a:ext cx="784679" cy="901929"/>
      </dsp:txXfrm>
    </dsp:sp>
    <dsp:sp modelId="{D8CFFB10-8152-7745-8FC3-64AB85E63795}">
      <dsp:nvSpPr>
        <dsp:cNvPr id="0" name=""/>
        <dsp:cNvSpPr/>
      </dsp:nvSpPr>
      <dsp:spPr>
        <a:xfrm>
          <a:off x="3257114" y="444945"/>
          <a:ext cx="1462305" cy="78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A2BC7-2CF5-FC4A-B2A9-573F0B96A238}">
      <dsp:nvSpPr>
        <dsp:cNvPr id="0" name=""/>
        <dsp:cNvSpPr/>
      </dsp:nvSpPr>
      <dsp:spPr>
        <a:xfrm rot="5400000">
          <a:off x="766216" y="268053"/>
          <a:ext cx="1310309" cy="1139969"/>
        </a:xfrm>
        <a:prstGeom prst="hexagon">
          <a:avLst>
            <a:gd name="adj" fmla="val 25000"/>
            <a:gd name="vf" fmla="val 115470"/>
          </a:avLst>
        </a:prstGeom>
        <a:solidFill>
          <a:srgbClr val="00206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Avenir Next" panose="020B0503020202020204" pitchFamily="34" charset="0"/>
            </a:rPr>
            <a:t>Lack of Local Expertise in Mozambique</a:t>
          </a:r>
        </a:p>
      </dsp:txBody>
      <dsp:txXfrm rot="-5400000">
        <a:off x="1029031" y="387073"/>
        <a:ext cx="784679" cy="901929"/>
      </dsp:txXfrm>
    </dsp:sp>
    <dsp:sp modelId="{39A3DD10-954C-B241-BE7B-D5BB0E578113}">
      <dsp:nvSpPr>
        <dsp:cNvPr id="0" name=""/>
        <dsp:cNvSpPr/>
      </dsp:nvSpPr>
      <dsp:spPr>
        <a:xfrm rot="5400000">
          <a:off x="1379441" y="1380244"/>
          <a:ext cx="1310309" cy="1139969"/>
        </a:xfrm>
        <a:prstGeom prst="hexagon">
          <a:avLst>
            <a:gd name="adj" fmla="val 25000"/>
            <a:gd name="vf" fmla="val 115470"/>
          </a:avLst>
        </a:prstGeom>
        <a:solidFill>
          <a:srgbClr val="27D7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Avenir Next" panose="020B0503020202020204" pitchFamily="34" charset="0"/>
            </a:rPr>
            <a:t>Author Bias to Land Cover</a:t>
          </a:r>
        </a:p>
      </dsp:txBody>
      <dsp:txXfrm rot="-5400000">
        <a:off x="1642256" y="1499264"/>
        <a:ext cx="784679" cy="901929"/>
      </dsp:txXfrm>
    </dsp:sp>
    <dsp:sp modelId="{9E651810-1FBC-2F4C-A7FB-152FE29525A1}">
      <dsp:nvSpPr>
        <dsp:cNvPr id="0" name=""/>
        <dsp:cNvSpPr/>
      </dsp:nvSpPr>
      <dsp:spPr>
        <a:xfrm>
          <a:off x="2305" y="1557136"/>
          <a:ext cx="1415134" cy="78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082DA-E908-5F44-8892-142B01FF851E}">
      <dsp:nvSpPr>
        <dsp:cNvPr id="0" name=""/>
        <dsp:cNvSpPr/>
      </dsp:nvSpPr>
      <dsp:spPr>
        <a:xfrm rot="5400000">
          <a:off x="2610608" y="1380244"/>
          <a:ext cx="1310309" cy="1139969"/>
        </a:xfrm>
        <a:prstGeom prst="hexagon">
          <a:avLst>
            <a:gd name="adj" fmla="val 25000"/>
            <a:gd name="vf" fmla="val 11547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Avenir Next" panose="020B0503020202020204" pitchFamily="34" charset="0"/>
            </a:rPr>
            <a:t>Recent Immigration/Emigration Trends </a:t>
          </a:r>
        </a:p>
      </dsp:txBody>
      <dsp:txXfrm rot="-5400000">
        <a:off x="2873423" y="1499264"/>
        <a:ext cx="784679" cy="901929"/>
      </dsp:txXfrm>
    </dsp:sp>
    <dsp:sp modelId="{F07167FA-54D3-C84C-83C1-8A315F940973}">
      <dsp:nvSpPr>
        <dsp:cNvPr id="0" name=""/>
        <dsp:cNvSpPr/>
      </dsp:nvSpPr>
      <dsp:spPr>
        <a:xfrm rot="5400000">
          <a:off x="1997383" y="2492435"/>
          <a:ext cx="1310309" cy="1139969"/>
        </a:xfrm>
        <a:prstGeom prst="hexagon">
          <a:avLst>
            <a:gd name="adj" fmla="val 25000"/>
            <a:gd name="vf" fmla="val 115470"/>
          </a:avLst>
        </a:prstGeom>
        <a:solidFill>
          <a:srgbClr val="B0E5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Avenir Next" panose="020B0503020202020204" pitchFamily="34" charset="0"/>
            </a:rPr>
            <a:t>Unavailability of Malaria Data</a:t>
          </a:r>
        </a:p>
      </dsp:txBody>
      <dsp:txXfrm rot="-5400000">
        <a:off x="2260198" y="2611455"/>
        <a:ext cx="784679" cy="901929"/>
      </dsp:txXfrm>
    </dsp:sp>
    <dsp:sp modelId="{7B2EC765-943D-1B4E-A4F8-4DC504352BBA}">
      <dsp:nvSpPr>
        <dsp:cNvPr id="0" name=""/>
        <dsp:cNvSpPr/>
      </dsp:nvSpPr>
      <dsp:spPr>
        <a:xfrm>
          <a:off x="3257114" y="2669327"/>
          <a:ext cx="1462305" cy="786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9D374-A614-4148-9274-83042B8DB8EC}">
      <dsp:nvSpPr>
        <dsp:cNvPr id="0" name=""/>
        <dsp:cNvSpPr/>
      </dsp:nvSpPr>
      <dsp:spPr>
        <a:xfrm rot="5400000">
          <a:off x="766216" y="2492435"/>
          <a:ext cx="1310309" cy="113996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Avenir Next" panose="020B0503020202020204" pitchFamily="34" charset="0"/>
            </a:rPr>
            <a:t>Low Number of Studies For Data Validation</a:t>
          </a:r>
        </a:p>
      </dsp:txBody>
      <dsp:txXfrm rot="-5400000">
        <a:off x="1029031" y="2611455"/>
        <a:ext cx="784679" cy="901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84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5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6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5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1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6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88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5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5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3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4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rock, several&#10;&#10;Description automatically generated">
            <a:extLst>
              <a:ext uri="{FF2B5EF4-FFF2-40B4-BE49-F238E27FC236}">
                <a16:creationId xmlns:a16="http://schemas.microsoft.com/office/drawing/2014/main" id="{4847F71A-FFA3-4DE2-5BAC-8C4870339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71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1B08A-8BC3-FC9C-F556-00457E388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br>
              <a:rPr lang="en-GB" sz="3200" dirty="0">
                <a:solidFill>
                  <a:schemeClr val="tx1"/>
                </a:solidFill>
              </a:rPr>
            </a:br>
            <a:br>
              <a:rPr lang="en-GB" sz="3200" dirty="0">
                <a:solidFill>
                  <a:schemeClr val="tx1"/>
                </a:solidFill>
              </a:rPr>
            </a:br>
            <a:r>
              <a:rPr lang="en-GB" sz="3200" b="1" dirty="0">
                <a:solidFill>
                  <a:schemeClr val="tx1"/>
                </a:solidFill>
              </a:rPr>
              <a:t>Comparative Impact Analysis of Cyclone Ana in the Mozambique Channel Using Satellite Data </a:t>
            </a:r>
            <a:br>
              <a:rPr lang="en-GB" sz="32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- Independent Research Project </a:t>
            </a:r>
            <a:br>
              <a:rPr lang="en-GB" sz="2400" dirty="0"/>
            </a:br>
            <a:r>
              <a:rPr lang="en-GB" sz="2400" i="1" dirty="0"/>
              <a:t>Emma </a:t>
            </a:r>
            <a:r>
              <a:rPr lang="en-GB" sz="2400" i="1" dirty="0" err="1"/>
              <a:t>Schoenmakers</a:t>
            </a:r>
            <a:br>
              <a:rPr lang="en-GB" sz="24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ACCF9-046B-B56B-C8B1-EB4B4889A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4670246"/>
            <a:ext cx="8513217" cy="91440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GB" dirty="0">
                <a:solidFill>
                  <a:schemeClr val="tx1"/>
                </a:solidFill>
              </a:rPr>
              <a:t>Supervised by </a:t>
            </a:r>
            <a:r>
              <a:rPr lang="en-GB" dirty="0" err="1">
                <a:solidFill>
                  <a:schemeClr val="tx1"/>
                </a:solidFill>
              </a:rPr>
              <a:t>Dr.</a:t>
            </a:r>
            <a:r>
              <a:rPr lang="en-GB" dirty="0">
                <a:solidFill>
                  <a:schemeClr val="tx1"/>
                </a:solidFill>
              </a:rPr>
              <a:t> Minerva Singh &amp; </a:t>
            </a:r>
            <a:r>
              <a:rPr lang="en-GB" dirty="0" err="1">
                <a:solidFill>
                  <a:schemeClr val="tx1"/>
                </a:solidFill>
              </a:rPr>
              <a:t>Dr.</a:t>
            </a:r>
            <a:r>
              <a:rPr lang="en-GB" dirty="0">
                <a:solidFill>
                  <a:schemeClr val="tx1"/>
                </a:solidFill>
              </a:rPr>
              <a:t> Adriana </a:t>
            </a:r>
            <a:r>
              <a:rPr lang="en-GB" dirty="0" err="1">
                <a:solidFill>
                  <a:schemeClr val="tx1"/>
                </a:solidFill>
              </a:rPr>
              <a:t>Paluszny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en-GB" dirty="0">
                <a:solidFill>
                  <a:schemeClr val="tx1"/>
                </a:solidFill>
              </a:rPr>
              <a:t>Department of Earth Science &amp; Engineering</a:t>
            </a:r>
          </a:p>
          <a:p>
            <a:pPr algn="just"/>
            <a:r>
              <a:rPr lang="en-GB" b="1" dirty="0">
                <a:solidFill>
                  <a:schemeClr val="tx1"/>
                </a:solidFill>
              </a:rPr>
              <a:t>September 2022</a:t>
            </a:r>
          </a:p>
        </p:txBody>
      </p:sp>
    </p:spTree>
    <p:extLst>
      <p:ext uri="{BB962C8B-B14F-4D97-AF65-F5344CB8AC3E}">
        <p14:creationId xmlns:p14="http://schemas.microsoft.com/office/powerpoint/2010/main" val="33442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B999-F69D-3F70-50AD-4BF2EA80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Next" panose="020B0503020202020204" pitchFamily="34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4F2BA-44BE-E759-449B-3406135B6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0558" cy="46672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venir Next" panose="020B0503020202020204" pitchFamily="34" charset="0"/>
              </a:rPr>
              <a:t>Study successfully mapped flood extent and impacts in Mozambique Channel after Cyclone Ana in January 2022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venir Next" panose="020B0503020202020204" pitchFamily="34" charset="0"/>
              </a:rPr>
              <a:t>Found generally undegraded mangrove ecosystems in Madagascar and Mozambique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latin typeface="Avenir Next" panose="020B0503020202020204" pitchFamily="34" charset="0"/>
              </a:rPr>
              <a:t> Offers an accessible, reproduceable method for rapid cyclone impact assessment.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latin typeface="Avenir Next" panose="020B05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Avenir Next" panose="020B0503020202020204" pitchFamily="34" charset="0"/>
              </a:rPr>
              <a:t>Further Applications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Avenir Next" panose="020B0503020202020204" pitchFamily="34" charset="0"/>
              </a:rPr>
              <a:t> Integrative Impact Assessment for Global South, particularly to underrepresented South Indian Ocean island nations.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Avenir Next" panose="020B0503020202020204" pitchFamily="34" charset="0"/>
              </a:rPr>
              <a:t> Beyond humanitarian approach : potential for rapid assessments of causes and buffers to cyclone damage.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Avenir Next" panose="020B0503020202020204" pitchFamily="34" charset="0"/>
              </a:rPr>
              <a:t> Can be associated to studies (Cabral et al., 2017) looking at Exposure Index (EI) to discuss vulnerability.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Avenir Next" panose="020B0503020202020204" pitchFamily="34" charset="0"/>
              </a:rPr>
              <a:t> Further studies, depending on data availability, should integrate gender and malaria data in post-cyclone impact assessments. </a:t>
            </a:r>
          </a:p>
        </p:txBody>
      </p:sp>
    </p:spTree>
    <p:extLst>
      <p:ext uri="{BB962C8B-B14F-4D97-AF65-F5344CB8AC3E}">
        <p14:creationId xmlns:p14="http://schemas.microsoft.com/office/powerpoint/2010/main" val="264553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C18E-4B76-10E0-DC47-B52292B0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6" y="2056123"/>
            <a:ext cx="2719137" cy="961247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Avenir Next" panose="020B0503020202020204" pitchFamily="34" charset="0"/>
              </a:rPr>
              <a:t>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B516C-F6AB-9B1F-0469-89008CC093FE}"/>
              </a:ext>
            </a:extLst>
          </p:cNvPr>
          <p:cNvSpPr txBox="1"/>
          <p:nvPr/>
        </p:nvSpPr>
        <p:spPr>
          <a:xfrm>
            <a:off x="225003" y="2030520"/>
            <a:ext cx="2565290" cy="3620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400" dirty="0">
                <a:latin typeface="Avenir Next" panose="020B0503020202020204" pitchFamily="34" charset="0"/>
              </a:rPr>
              <a:t>Tropical cyclone Ana occurred between the 20th of January-25th January 2022 over the Mozambique Channel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400" dirty="0">
                <a:latin typeface="Avenir Next" panose="020B0503020202020204" pitchFamily="34" charset="0"/>
              </a:rPr>
              <a:t>Cyclone season in the Mozambique Channel: November and March in Madagascar &amp; November to April in Mozambique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73AC73D-9BCD-E625-7C75-6EADC13D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34" y="761999"/>
            <a:ext cx="7725257" cy="533400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A7F9CC4-0B8B-A100-CA0A-71DDD7696A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205521"/>
              </p:ext>
            </p:extLst>
          </p:nvPr>
        </p:nvGraphicFramePr>
        <p:xfrm>
          <a:off x="8632364" y="4885478"/>
          <a:ext cx="3559636" cy="2267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103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7711-305C-16D4-5403-69EE4489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94944"/>
            <a:ext cx="6610388" cy="1042416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venir Next" panose="020B0503020202020204" pitchFamily="34" charset="0"/>
              </a:rPr>
              <a:t>Knowledge Gap &amp; Objectives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EF6C532A-4DB7-EA83-755F-56392B2F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311" y="3069533"/>
            <a:ext cx="3360212" cy="3439552"/>
          </a:xfrm>
        </p:spPr>
        <p:txBody>
          <a:bodyPr anchor="ctr">
            <a:normAutofit fontScale="70000" lnSpcReduction="20000"/>
          </a:bodyPr>
          <a:lstStyle/>
          <a:p>
            <a:pPr marL="0" lvl="0" indent="0">
              <a:buNone/>
            </a:pPr>
            <a:r>
              <a:rPr lang="en-GB" sz="1800" b="1" dirty="0"/>
              <a:t>Objectives:</a:t>
            </a:r>
          </a:p>
          <a:p>
            <a:pPr lvl="0"/>
            <a:endParaRPr lang="en-GB" sz="1600" dirty="0"/>
          </a:p>
          <a:p>
            <a:pPr lvl="0">
              <a:lnSpc>
                <a:spcPct val="160000"/>
              </a:lnSpc>
            </a:pPr>
            <a:r>
              <a:rPr lang="en-GB" sz="1600" dirty="0"/>
              <a:t> </a:t>
            </a:r>
            <a:r>
              <a:rPr lang="en-GB" sz="1600" dirty="0">
                <a:latin typeface="Avenir Next" panose="020B0503020202020204" pitchFamily="34" charset="0"/>
              </a:rPr>
              <a:t>Are there differences in the climatic and anthropogenic impacts after tropical cyclones in coastal Mozambique and Madagascar? </a:t>
            </a:r>
          </a:p>
          <a:p>
            <a:pPr lvl="0">
              <a:lnSpc>
                <a:spcPct val="160000"/>
              </a:lnSpc>
            </a:pPr>
            <a:r>
              <a:rPr lang="en-GB" sz="1600" dirty="0">
                <a:latin typeface="Avenir Next" panose="020B0503020202020204" pitchFamily="34" charset="0"/>
              </a:rPr>
              <a:t>Specifically, were mangrove forests degraded after the tropical cyclone?</a:t>
            </a:r>
          </a:p>
          <a:p>
            <a:pPr lvl="0">
              <a:lnSpc>
                <a:spcPct val="160000"/>
              </a:lnSpc>
            </a:pPr>
            <a:r>
              <a:rPr lang="en-GB" sz="1600" dirty="0">
                <a:latin typeface="Avenir Next" panose="020B0503020202020204" pitchFamily="34" charset="0"/>
              </a:rPr>
              <a:t> Were there regional differences in the degradation extent and pattern? For example, do areas in the vicinity of the mangrove hit by the tropical cyclone fare better than non-mangrove areas?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US" sz="1800" dirty="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F3293273-C388-A43D-3CCF-85EEC438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2" y="2599372"/>
            <a:ext cx="6795370" cy="3329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3BE78-5C9B-8D3A-4F3A-5098F6994E19}"/>
              </a:ext>
            </a:extLst>
          </p:cNvPr>
          <p:cNvSpPr txBox="1"/>
          <p:nvPr/>
        </p:nvSpPr>
        <p:spPr>
          <a:xfrm>
            <a:off x="9348537" y="8783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FC203-52FA-B261-4485-12967D4F6D5D}"/>
              </a:ext>
            </a:extLst>
          </p:cNvPr>
          <p:cNvSpPr txBox="1"/>
          <p:nvPr/>
        </p:nvSpPr>
        <p:spPr>
          <a:xfrm>
            <a:off x="7758359" y="709028"/>
            <a:ext cx="1902983" cy="16158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endParaRPr lang="en-GB" sz="1400" b="1" dirty="0">
              <a:latin typeface="Avenir Next" panose="020B05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400" b="1" dirty="0">
                <a:latin typeface="Avenir Next" panose="020B0503020202020204" pitchFamily="34" charset="0"/>
              </a:rPr>
              <a:t>35% of cyclone impact studies based in the USA</a:t>
            </a:r>
          </a:p>
          <a:p>
            <a:pPr algn="ctr"/>
            <a:endParaRPr lang="en-US" sz="11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5F504-5F75-A14B-1B4B-19983710E462}"/>
              </a:ext>
            </a:extLst>
          </p:cNvPr>
          <p:cNvSpPr txBox="1"/>
          <p:nvPr/>
        </p:nvSpPr>
        <p:spPr>
          <a:xfrm>
            <a:off x="9789417" y="709028"/>
            <a:ext cx="1861717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b="1" dirty="0">
              <a:latin typeface="Avenir Next" panose="020B05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>
                <a:latin typeface="Avenir Next" panose="020B0503020202020204" pitchFamily="34" charset="0"/>
              </a:rPr>
              <a:t>0.6% of studies based in Mozambique Channel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en-US" sz="1400" b="1" dirty="0">
              <a:latin typeface="Avenir Next" panose="020B0503020202020204" pitchFamily="34" charset="0"/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en-US" sz="1400" b="1" dirty="0">
              <a:latin typeface="Avenir Next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B08B8-57AE-8094-A7B1-FEAAF2DDCF97}"/>
              </a:ext>
            </a:extLst>
          </p:cNvPr>
          <p:cNvSpPr txBox="1"/>
          <p:nvPr/>
        </p:nvSpPr>
        <p:spPr>
          <a:xfrm>
            <a:off x="669628" y="5929104"/>
            <a:ext cx="679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venir Next" panose="020B0503020202020204" pitchFamily="34" charset="0"/>
              </a:rPr>
              <a:t>Publications Related to ‘Impact assessment’ and ‘cyclone’ Keywords by Country of Case Study (Web of Science).</a:t>
            </a:r>
          </a:p>
        </p:txBody>
      </p:sp>
    </p:spTree>
    <p:extLst>
      <p:ext uri="{BB962C8B-B14F-4D97-AF65-F5344CB8AC3E}">
        <p14:creationId xmlns:p14="http://schemas.microsoft.com/office/powerpoint/2010/main" val="183585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1D6C-C754-E975-13B5-8D13FB35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3" y="166720"/>
            <a:ext cx="10515600" cy="1325563"/>
          </a:xfrm>
        </p:spPr>
        <p:txBody>
          <a:bodyPr/>
          <a:lstStyle/>
          <a:p>
            <a:r>
              <a:rPr lang="en-US" sz="4000" b="1" dirty="0">
                <a:latin typeface="Avenir Next" panose="020B0503020202020204" pitchFamily="34" charset="0"/>
              </a:rPr>
              <a:t>Methodology</a:t>
            </a:r>
            <a:r>
              <a:rPr lang="en-US" b="1" dirty="0">
                <a:latin typeface="Avenir Next" panose="020B0503020202020204" pitchFamily="34" charset="0"/>
              </a:rPr>
              <a:t>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0227FC7-D9AC-7F39-AF96-828AB0B83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0"/>
            <a:ext cx="6045541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14B479-561D-0E46-E051-273D9147D672}"/>
              </a:ext>
            </a:extLst>
          </p:cNvPr>
          <p:cNvSpPr txBox="1"/>
          <p:nvPr/>
        </p:nvSpPr>
        <p:spPr>
          <a:xfrm>
            <a:off x="549443" y="1492283"/>
            <a:ext cx="4908884" cy="4912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latin typeface="Avenir Next" panose="020B0503020202020204" pitchFamily="34" charset="0"/>
              </a:rPr>
              <a:t>Regions of Interests: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err="1">
                <a:latin typeface="Avenir Next" panose="020B0503020202020204" pitchFamily="34" charset="0"/>
              </a:rPr>
              <a:t>Boeny</a:t>
            </a:r>
            <a:r>
              <a:rPr lang="en-US" sz="1400" dirty="0">
                <a:latin typeface="Avenir Next" panose="020B0503020202020204" pitchFamily="34" charset="0"/>
              </a:rPr>
              <a:t>, </a:t>
            </a:r>
            <a:r>
              <a:rPr lang="en-US" sz="1400" dirty="0" err="1">
                <a:latin typeface="Avenir Next" panose="020B0503020202020204" pitchFamily="34" charset="0"/>
              </a:rPr>
              <a:t>Melaky</a:t>
            </a:r>
            <a:r>
              <a:rPr lang="en-US" sz="1400" dirty="0">
                <a:latin typeface="Avenir Next" panose="020B0503020202020204" pitchFamily="34" charset="0"/>
              </a:rPr>
              <a:t> – Madagascar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 err="1">
                <a:latin typeface="Avenir Next" panose="020B0503020202020204" pitchFamily="34" charset="0"/>
              </a:rPr>
              <a:t>Sofala</a:t>
            </a:r>
            <a:r>
              <a:rPr lang="en-US" sz="1400" dirty="0">
                <a:latin typeface="Avenir Next" panose="020B0503020202020204" pitchFamily="34" charset="0"/>
              </a:rPr>
              <a:t>, Zambezia – Mozambique</a:t>
            </a:r>
          </a:p>
          <a:p>
            <a:pPr algn="just">
              <a:lnSpc>
                <a:spcPct val="150000"/>
              </a:lnSpc>
            </a:pPr>
            <a:endParaRPr lang="en-US" sz="1400" dirty="0">
              <a:latin typeface="Avenir Next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Avenir Next" panose="020B0503020202020204" pitchFamily="34" charset="0"/>
              </a:rPr>
              <a:t>Flood Model: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Adapted Methodology from UN-SPIDER Recommended Practice using Sentinel-1 SAR Data in Google Earth Engine and Python</a:t>
            </a:r>
          </a:p>
          <a:p>
            <a:pPr algn="just">
              <a:lnSpc>
                <a:spcPct val="150000"/>
              </a:lnSpc>
            </a:pPr>
            <a:endParaRPr lang="en-US" sz="1400" dirty="0">
              <a:latin typeface="Avenir Next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Avenir Next" panose="020B0503020202020204" pitchFamily="34" charset="0"/>
              </a:rPr>
              <a:t>Impact Assessment Model: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Intersections of World Population Data: Population Density and Exposed Population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ESA World Cover Data: Affected Land Cover Types </a:t>
            </a:r>
            <a:r>
              <a:rPr lang="en-US" sz="1400" dirty="0" err="1">
                <a:latin typeface="Avenir Next" panose="020B0503020202020204" pitchFamily="34" charset="0"/>
              </a:rPr>
              <a:t>eg.</a:t>
            </a:r>
            <a:r>
              <a:rPr lang="en-US" sz="1400" dirty="0">
                <a:latin typeface="Avenir Next" panose="020B0503020202020204" pitchFamily="34" charset="0"/>
              </a:rPr>
              <a:t> Urban Areas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 Sentinel-2 Data: Mangrove Degradation </a:t>
            </a:r>
          </a:p>
        </p:txBody>
      </p:sp>
    </p:spTree>
    <p:extLst>
      <p:ext uri="{BB962C8B-B14F-4D97-AF65-F5344CB8AC3E}">
        <p14:creationId xmlns:p14="http://schemas.microsoft.com/office/powerpoint/2010/main" val="298677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F73C2D-DAD5-E06C-CA0E-D4241606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venir Next" panose="020B0503020202020204" pitchFamily="34" charset="0"/>
              </a:rPr>
              <a:t>Results</a:t>
            </a:r>
            <a:r>
              <a:rPr lang="en-US" b="1" dirty="0">
                <a:latin typeface="Avenir Next" panose="020B0503020202020204" pitchFamily="34" charset="0"/>
              </a:rPr>
              <a:t> 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C08924CC-43A5-F943-41CC-6CE2E8247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2279" y="617789"/>
            <a:ext cx="8509721" cy="602055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6DA918-84E2-4F03-AB9B-3259D47B69BF}"/>
              </a:ext>
            </a:extLst>
          </p:cNvPr>
          <p:cNvSpPr txBox="1"/>
          <p:nvPr/>
        </p:nvSpPr>
        <p:spPr>
          <a:xfrm>
            <a:off x="838200" y="1780472"/>
            <a:ext cx="2482247" cy="329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Before and After radar Images show clear differences in water extent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Significant flooding around the Zambezi River, Mozambique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Flooding in croplands on the east flank of the river</a:t>
            </a:r>
          </a:p>
        </p:txBody>
      </p:sp>
    </p:spTree>
    <p:extLst>
      <p:ext uri="{BB962C8B-B14F-4D97-AF65-F5344CB8AC3E}">
        <p14:creationId xmlns:p14="http://schemas.microsoft.com/office/powerpoint/2010/main" val="363465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02438CA-C2CC-A8A6-4CFF-2F5C9A8BF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4718"/>
            <a:ext cx="9142961" cy="64685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FD48D-01DF-68E6-953F-8455DE897B22}"/>
              </a:ext>
            </a:extLst>
          </p:cNvPr>
          <p:cNvSpPr txBox="1"/>
          <p:nvPr/>
        </p:nvSpPr>
        <p:spPr>
          <a:xfrm>
            <a:off x="9142961" y="1684420"/>
            <a:ext cx="2539702" cy="3943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400" dirty="0">
                <a:latin typeface="Avenir Next" panose="020B0503020202020204" pitchFamily="34" charset="0"/>
              </a:rPr>
              <a:t>Areas with highest number of people affected per km² located in areas around the Zambezi River, in the </a:t>
            </a:r>
            <a:r>
              <a:rPr lang="en-GB" sz="1400" b="1" dirty="0" err="1">
                <a:latin typeface="Avenir Next" panose="020B0503020202020204" pitchFamily="34" charset="0"/>
              </a:rPr>
              <a:t>Sofala</a:t>
            </a:r>
            <a:r>
              <a:rPr lang="en-GB" sz="1400" b="1" dirty="0">
                <a:latin typeface="Avenir Next" panose="020B0503020202020204" pitchFamily="34" charset="0"/>
              </a:rPr>
              <a:t> province, Mozambique.</a:t>
            </a:r>
          </a:p>
          <a:p>
            <a:pPr>
              <a:lnSpc>
                <a:spcPct val="150000"/>
              </a:lnSpc>
            </a:pPr>
            <a:endParaRPr lang="en-GB" sz="1400" b="1" dirty="0">
              <a:latin typeface="Avenir N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400" dirty="0">
                <a:latin typeface="Avenir Next" panose="020B0503020202020204" pitchFamily="34" charset="0"/>
              </a:rPr>
              <a:t>Especially</a:t>
            </a:r>
            <a:r>
              <a:rPr lang="en-GB" sz="1400" b="1" dirty="0">
                <a:latin typeface="Avenir Next" panose="020B0503020202020204" pitchFamily="34" charset="0"/>
              </a:rPr>
              <a:t> </a:t>
            </a:r>
            <a:r>
              <a:rPr lang="en-GB" sz="1400" dirty="0">
                <a:latin typeface="Avenir Next" panose="020B0503020202020204" pitchFamily="34" charset="0"/>
              </a:rPr>
              <a:t>in riverside cities such as </a:t>
            </a:r>
            <a:r>
              <a:rPr lang="en-GB" sz="1400" dirty="0" err="1">
                <a:latin typeface="Avenir Next" panose="020B0503020202020204" pitchFamily="34" charset="0"/>
              </a:rPr>
              <a:t>Caia</a:t>
            </a:r>
            <a:r>
              <a:rPr lang="en-GB" sz="1400" dirty="0">
                <a:latin typeface="Avenir Next" panose="020B0503020202020204" pitchFamily="34" charset="0"/>
              </a:rPr>
              <a:t> and </a:t>
            </a:r>
            <a:r>
              <a:rPr lang="en-GB" sz="1400" dirty="0" err="1">
                <a:latin typeface="Avenir Next" panose="020B0503020202020204" pitchFamily="34" charset="0"/>
              </a:rPr>
              <a:t>Marromeu</a:t>
            </a:r>
            <a:r>
              <a:rPr lang="en-GB" sz="1400" dirty="0">
                <a:latin typeface="Avenir Next" panose="020B0503020202020204" pitchFamily="34" charset="0"/>
              </a:rPr>
              <a:t>, </a:t>
            </a:r>
            <a:r>
              <a:rPr lang="en-GB" sz="1400" dirty="0" err="1">
                <a:latin typeface="Avenir Next" panose="020B0503020202020204" pitchFamily="34" charset="0"/>
              </a:rPr>
              <a:t>Sofala</a:t>
            </a:r>
            <a:r>
              <a:rPr lang="en-GB" sz="1400" dirty="0">
                <a:latin typeface="Avenir Next" panose="020B0503020202020204" pitchFamily="34" charset="0"/>
              </a:rPr>
              <a:t> (light yellow)</a:t>
            </a:r>
          </a:p>
        </p:txBody>
      </p:sp>
    </p:spTree>
    <p:extLst>
      <p:ext uri="{BB962C8B-B14F-4D97-AF65-F5344CB8AC3E}">
        <p14:creationId xmlns:p14="http://schemas.microsoft.com/office/powerpoint/2010/main" val="41922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A71DEA-617E-9BBE-BD7D-E8BD0CB867BB}"/>
              </a:ext>
            </a:extLst>
          </p:cNvPr>
          <p:cNvSpPr txBox="1"/>
          <p:nvPr/>
        </p:nvSpPr>
        <p:spPr>
          <a:xfrm>
            <a:off x="838200" y="226061"/>
            <a:ext cx="10515600" cy="10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Avenir Next" panose="020B0503020202020204" pitchFamily="34" charset="0"/>
                <a:ea typeface="+mj-ea"/>
                <a:cs typeface="+mj-cs"/>
              </a:rPr>
              <a:t>Summary Table of Comparative Flood Model </a:t>
            </a:r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5EE0B47B-C6B9-4098-FD5F-C988D639F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291320"/>
            <a:ext cx="5257801" cy="2050542"/>
          </a:xfrm>
          <a:prstGeom prst="rect">
            <a:avLst/>
          </a:prstGeom>
        </p:spPr>
      </p:pic>
      <p:pic>
        <p:nvPicPr>
          <p:cNvPr id="14" name="Picture 13" descr="Aerial view of a small town&#10;&#10;Description automatically generated with low confidence">
            <a:extLst>
              <a:ext uri="{FF2B5EF4-FFF2-40B4-BE49-F238E27FC236}">
                <a16:creationId xmlns:a16="http://schemas.microsoft.com/office/drawing/2014/main" id="{98BE2817-537F-8C89-2E5F-9DCFCB1F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42" y="2893623"/>
            <a:ext cx="5140656" cy="28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1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D950A21-F4E7-5DF9-A431-9F7381544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28" r="19013"/>
          <a:stretch/>
        </p:blipFill>
        <p:spPr>
          <a:xfrm>
            <a:off x="643467" y="648368"/>
            <a:ext cx="5294716" cy="5561262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563B9DD-5AD7-E6BD-7D19-64AB5854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55993"/>
            <a:ext cx="5294715" cy="37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3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4F78-EB9A-D58C-6E34-B4D0A45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venir Next" panose="020B0503020202020204" pitchFamily="34" charset="0"/>
              </a:rPr>
              <a:t>Discussion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BC710-C5A9-17EF-29DA-F20A55A5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11517" cy="435133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GB" sz="1400" b="1" dirty="0">
                <a:latin typeface="Avenir Next" panose="020B0503020202020204" pitchFamily="34" charset="0"/>
              </a:rPr>
              <a:t>5-15% of the study areas flooded </a:t>
            </a:r>
            <a:r>
              <a:rPr lang="en-GB" sz="1400" dirty="0">
                <a:latin typeface="Avenir Next" panose="020B0503020202020204" pitchFamily="34" charset="0"/>
              </a:rPr>
              <a:t>– less damaging cyclone than cyclone </a:t>
            </a:r>
            <a:r>
              <a:rPr lang="en-GB" sz="1400" dirty="0" err="1">
                <a:latin typeface="Avenir Next" panose="020B0503020202020204" pitchFamily="34" charset="0"/>
              </a:rPr>
              <a:t>Idai</a:t>
            </a:r>
            <a:r>
              <a:rPr lang="en-GB" sz="1400" dirty="0">
                <a:latin typeface="Avenir Next" panose="020B0503020202020204" pitchFamily="34" charset="0"/>
              </a:rPr>
              <a:t> in 2019 (Mozambique)</a:t>
            </a:r>
          </a:p>
          <a:p>
            <a:pPr algn="just">
              <a:buFont typeface="Wingdings" pitchFamily="2" charset="2"/>
              <a:buChar char="Ø"/>
            </a:pPr>
            <a:r>
              <a:rPr lang="en-GB" sz="1400" dirty="0">
                <a:latin typeface="Avenir Next" panose="020B0503020202020204" pitchFamily="34" charset="0"/>
              </a:rPr>
              <a:t>Our numbers agree with </a:t>
            </a:r>
            <a:r>
              <a:rPr lang="en-GB" sz="1400" dirty="0" err="1">
                <a:latin typeface="Avenir Next" panose="020B0503020202020204" pitchFamily="34" charset="0"/>
              </a:rPr>
              <a:t>ReliefWeb</a:t>
            </a:r>
            <a:r>
              <a:rPr lang="en-GB" sz="1400" dirty="0">
                <a:latin typeface="Avenir Next" panose="020B0503020202020204" pitchFamily="34" charset="0"/>
              </a:rPr>
              <a:t> numbers :185,429 people estimated to have been affected by cyclone Ana in Mozambique, concurs with our model’s prediction of </a:t>
            </a:r>
            <a:r>
              <a:rPr lang="en-GB" sz="1400" b="1" dirty="0">
                <a:latin typeface="Avenir Next" panose="020B0503020202020204" pitchFamily="34" charset="0"/>
              </a:rPr>
              <a:t>195,977 affected people.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Majority of flooding in Mozambique along the Zambezi River, easily flooded croplands and low elevation areas – threat to food security.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To a lesser extent, majority of flooding in Madagascar mostly in croplands, barren areas and along the </a:t>
            </a:r>
            <a:r>
              <a:rPr lang="en-US" sz="1400" dirty="0" err="1">
                <a:latin typeface="Avenir Next" panose="020B0503020202020204" pitchFamily="34" charset="0"/>
              </a:rPr>
              <a:t>Betsiboka</a:t>
            </a:r>
            <a:r>
              <a:rPr lang="en-US" sz="1400" dirty="0">
                <a:latin typeface="Avenir Next" panose="020B0503020202020204" pitchFamily="34" charset="0"/>
              </a:rPr>
              <a:t> River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Mangroves in Mozambique were found to be unaffected by the cyclone season – low degradation and potential recovery from previously tough cyclone seasons in 2019, 2020?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Similar pattern in Madagascar, despite more differences at fine scale especially in mangroves patches close to barren areas – increased vulnerability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400" dirty="0">
                <a:latin typeface="Avenir Next" panose="020B0503020202020204" pitchFamily="34" charset="0"/>
              </a:rPr>
              <a:t>Mangroves found to be successful at protected vulnerable coastal populations from cyclone impacts in Mozambique Channel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D4F50CE-E5C2-330D-09CA-5D8DF3463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805587"/>
              </p:ext>
            </p:extLst>
          </p:nvPr>
        </p:nvGraphicFramePr>
        <p:xfrm>
          <a:off x="7038474" y="1913021"/>
          <a:ext cx="4721726" cy="390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B9A97D-226C-6570-1965-D51DED82CBD9}"/>
              </a:ext>
            </a:extLst>
          </p:cNvPr>
          <p:cNvSpPr txBox="1"/>
          <p:nvPr/>
        </p:nvSpPr>
        <p:spPr>
          <a:xfrm>
            <a:off x="8117305" y="6035813"/>
            <a:ext cx="3092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venir Next" panose="020B0503020202020204" pitchFamily="34" charset="0"/>
              </a:rPr>
              <a:t>IRP Study Limitations</a:t>
            </a:r>
          </a:p>
        </p:txBody>
      </p:sp>
    </p:spTree>
    <p:extLst>
      <p:ext uri="{BB962C8B-B14F-4D97-AF65-F5344CB8AC3E}">
        <p14:creationId xmlns:p14="http://schemas.microsoft.com/office/powerpoint/2010/main" val="1858167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</TotalTime>
  <Words>665</Words>
  <Application>Microsoft Macintosh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</vt:lpstr>
      <vt:lpstr>Calibri</vt:lpstr>
      <vt:lpstr>Calibri Light</vt:lpstr>
      <vt:lpstr>Courier New</vt:lpstr>
      <vt:lpstr>Wingdings</vt:lpstr>
      <vt:lpstr>Office Theme</vt:lpstr>
      <vt:lpstr>  Comparative Impact Analysis of Cyclone Ana in the Mozambique Channel Using Satellite Data  - Independent Research Project  Emma Schoenmakers </vt:lpstr>
      <vt:lpstr>Background      </vt:lpstr>
      <vt:lpstr>Knowledge Gap &amp; Objectives</vt:lpstr>
      <vt:lpstr>Methodology </vt:lpstr>
      <vt:lpstr>Results </vt:lpstr>
      <vt:lpstr>PowerPoint Presentation</vt:lpstr>
      <vt:lpstr>PowerPoint Presentation</vt:lpstr>
      <vt:lpstr>PowerPoint Presentation</vt:lpstr>
      <vt:lpstr>Discussion &amp; Limitations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Comparative Impact Analysis of Cyclone Ana in the Mozambique Channel Using Satellite Data  - Independent Research Project  </dc:title>
  <dc:creator>Schoenmakers, Emma</dc:creator>
  <cp:lastModifiedBy>Schoenmakers, Emma</cp:lastModifiedBy>
  <cp:revision>5</cp:revision>
  <dcterms:created xsi:type="dcterms:W3CDTF">2022-09-13T09:25:24Z</dcterms:created>
  <dcterms:modified xsi:type="dcterms:W3CDTF">2022-09-13T19:27:17Z</dcterms:modified>
</cp:coreProperties>
</file>